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32"/>
  </p:normalViewPr>
  <p:slideViewPr>
    <p:cSldViewPr snapToGrid="0" snapToObjects="1">
      <p:cViewPr varScale="1">
        <p:scale>
          <a:sx n="121" d="100"/>
          <a:sy n="121" d="100"/>
        </p:scale>
        <p:origin x="200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5101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4734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648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8573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73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46985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0805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56839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47727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6686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7262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4/8/18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857907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605038-3EEC-C948-9704-DF08F1E548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75" r="6806" b="-2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grpSp>
        <p:nvGrpSpPr>
          <p:cNvPr id="21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43258C-342E-CB4E-BA3F-C1FFE07562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2147" y="1752599"/>
            <a:ext cx="3703320" cy="1370075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>
                <a:solidFill>
                  <a:srgbClr val="FFFFFF"/>
                </a:solidFill>
              </a:rPr>
              <a:t>Low-income/Minority </a:t>
            </a:r>
            <a:br>
              <a:rPr lang="en-US" sz="2400" dirty="0">
                <a:solidFill>
                  <a:srgbClr val="FFFFFF"/>
                </a:solidFill>
              </a:rPr>
            </a:br>
            <a:r>
              <a:rPr lang="en-US" sz="2400" dirty="0">
                <a:solidFill>
                  <a:srgbClr val="FFFFFF"/>
                </a:solidFill>
              </a:rPr>
              <a:t>children and Education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C8ADE6-68D7-2241-A22B-86ED378A7D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2147" y="3284546"/>
            <a:ext cx="3081576" cy="173365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Marc De La Cruz</a:t>
            </a:r>
          </a:p>
        </p:txBody>
      </p:sp>
    </p:spTree>
    <p:extLst>
      <p:ext uri="{BB962C8B-B14F-4D97-AF65-F5344CB8AC3E}">
        <p14:creationId xmlns:p14="http://schemas.microsoft.com/office/powerpoint/2010/main" val="743823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E32075D-9299-4657-87D7-B9987B7FDE3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2180496"/>
            <a:ext cx="5404639" cy="4045683"/>
          </a:xfrm>
          <a:prstGeom prst="rect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2AD046-34F0-814F-B0B9-549F83612D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3846" b="-1"/>
          <a:stretch/>
        </p:blipFill>
        <p:spPr>
          <a:xfrm>
            <a:off x="657225" y="2361056"/>
            <a:ext cx="4962525" cy="36492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2DC2EA7-CA39-5943-A6E9-D20714824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sz="4000" dirty="0"/>
              <a:t>Why it’s a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42D063-CEB6-CD4E-B0E9-4703A8B4AB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5805" y="2180496"/>
            <a:ext cx="5275001" cy="404568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500" dirty="0"/>
              <a:t>More than 30 million children are growing up in poverty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Children living in poverty have a higher rate of absenteeism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Students from low-income families are 7 times more likely to drop out than regular-income students</a:t>
            </a:r>
          </a:p>
          <a:p>
            <a:pPr>
              <a:lnSpc>
                <a:spcPct val="90000"/>
              </a:lnSpc>
            </a:pPr>
            <a:r>
              <a:rPr lang="en-US" sz="1500" dirty="0"/>
              <a:t>40% of children who live in poverty are unprepared for primary schooling</a:t>
            </a:r>
          </a:p>
          <a:p>
            <a:pPr fontAlgn="base">
              <a:lnSpc>
                <a:spcPct val="90000"/>
              </a:lnSpc>
            </a:pPr>
            <a:r>
              <a:rPr lang="en-US" sz="1500" dirty="0"/>
              <a:t>Children that live below the poverty line are 1.3 times more likely to have developmental delays or learning disabilities than those who don’t live in poverty.</a:t>
            </a:r>
          </a:p>
          <a:p>
            <a:pPr fontAlgn="base">
              <a:lnSpc>
                <a:spcPct val="90000"/>
              </a:lnSpc>
            </a:pPr>
            <a:r>
              <a:rPr lang="en-US" sz="1500" dirty="0"/>
              <a:t>By the end of the 4th grade, African-American, Hispanic and low-income students are already 2 years behind grade level. By the time they reach the 12th grade they are 4 years behind.</a:t>
            </a:r>
          </a:p>
          <a:p>
            <a:pPr>
              <a:lnSpc>
                <a:spcPct val="90000"/>
              </a:lnSpc>
            </a:pPr>
            <a:endParaRPr lang="en-US" sz="1500" dirty="0"/>
          </a:p>
          <a:p>
            <a:pPr>
              <a:lnSpc>
                <a:spcPct val="90000"/>
              </a:lnSpc>
            </a:pPr>
            <a:endParaRPr lang="en-US" sz="1500" dirty="0"/>
          </a:p>
        </p:txBody>
      </p:sp>
    </p:spTree>
    <p:extLst>
      <p:ext uri="{BB962C8B-B14F-4D97-AF65-F5344CB8AC3E}">
        <p14:creationId xmlns:p14="http://schemas.microsoft.com/office/powerpoint/2010/main" val="39966503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404549-B4DC-481C-926C-DED3EF1C585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8FD5CD-351E-4B06-8B78-BD5102D0090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3297F1-67FC-1A40-A30D-B12D88E5F1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1522" y="1792524"/>
            <a:ext cx="6489819" cy="329358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D0B607-4507-7C4C-A627-6B8E4454E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 fontScale="90000"/>
          </a:bodyPr>
          <a:lstStyle/>
          <a:p>
            <a:r>
              <a:rPr lang="en-US" dirty="0"/>
              <a:t>How can we solve this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D73BE3-F46C-F04A-ABBB-C28E3747B9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255" y="1964168"/>
            <a:ext cx="3409782" cy="4036582"/>
          </a:xfrm>
        </p:spPr>
        <p:txBody>
          <a:bodyPr>
            <a:normAutofit/>
          </a:bodyPr>
          <a:lstStyle/>
          <a:p>
            <a:r>
              <a:rPr lang="en-US" sz="2800" dirty="0" err="1">
                <a:solidFill>
                  <a:schemeClr val="bg1"/>
                </a:solidFill>
              </a:rPr>
              <a:t>Dosomething.org</a:t>
            </a:r>
            <a:endParaRPr lang="en-US" sz="2800" dirty="0">
              <a:solidFill>
                <a:schemeClr val="bg1"/>
              </a:solidFill>
            </a:endParaRPr>
          </a:p>
          <a:p>
            <a:r>
              <a:rPr lang="en-US" sz="2800" dirty="0">
                <a:solidFill>
                  <a:schemeClr val="bg1"/>
                </a:solidFill>
              </a:rPr>
              <a:t>Stacks on Stacks</a:t>
            </a:r>
          </a:p>
          <a:p>
            <a:r>
              <a:rPr lang="en-US" sz="2800" dirty="0">
                <a:solidFill>
                  <a:schemeClr val="bg1"/>
                </a:solidFill>
              </a:rPr>
              <a:t>Title 1 funding </a:t>
            </a:r>
          </a:p>
          <a:p>
            <a:r>
              <a:rPr lang="en-US" sz="2800" dirty="0">
                <a:solidFill>
                  <a:schemeClr val="bg1"/>
                </a:solidFill>
              </a:rPr>
              <a:t>Early-Intervention Programs</a:t>
            </a:r>
          </a:p>
          <a:p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601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126825C-C353-4D81-8E07-98E05DBA13B9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ADCA04-5B25-4F5E-9F91-4EE56EC95B8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5DB20E88-3AE1-4383-86CB-932E7720710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D44FA37E-2ADD-4392-ABF7-BEC52F5660A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E432378E-C67B-4CF2-811E-D9AB9579E071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609F9F-C17E-6F4C-AD6C-B752D09FAF8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816" r="13862" b="1"/>
          <a:stretch/>
        </p:blipFill>
        <p:spPr>
          <a:xfrm>
            <a:off x="446533" y="641102"/>
            <a:ext cx="3703322" cy="3465902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9828843F-E496-4F5F-A941-33BE9F2EFC87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4" cy="5936922"/>
            <a:chOff x="446533" y="453643"/>
            <a:chExt cx="11298934" cy="5936922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BFD7D01C-EBFF-4843-AFB4-AAF9248C3B5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3" y="4199467"/>
              <a:ext cx="11296733" cy="21910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A2438EB3-F9AB-47D8-A3C4-1DD3D4A932E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1237BAB-80E3-450D-8711-FA5DB5542D5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1D5EA71-EE9A-4419-B82F-C7E2D6FBCD7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EB1125-DDBD-024A-B4F3-1E809E07906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29822" r="-1" b="917"/>
          <a:stretch/>
        </p:blipFill>
        <p:spPr>
          <a:xfrm>
            <a:off x="4241830" y="641102"/>
            <a:ext cx="7496845" cy="346590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41BB27F-7BD2-554D-A2F3-CB8090C78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334837"/>
            <a:ext cx="10993549" cy="114087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dirty="0"/>
              <a:t>UPSTART Program</a:t>
            </a:r>
          </a:p>
        </p:txBody>
      </p:sp>
    </p:spTree>
    <p:extLst>
      <p:ext uri="{BB962C8B-B14F-4D97-AF65-F5344CB8AC3E}">
        <p14:creationId xmlns:p14="http://schemas.microsoft.com/office/powerpoint/2010/main" val="496192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6D1D12-8525-6745-9B3F-B1BB20AB9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What Is the upstart program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30CE7521-A7BD-B04F-BB81-02439A7BEEB7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81192" y="2180496"/>
            <a:ext cx="5558351" cy="36783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00" dirty="0">
                <a:solidFill>
                  <a:sysClr val="windowText" lastClr="000000"/>
                </a:solidFill>
                <a:cs typeface="Arial" panose="020B0604020202020204" pitchFamily="34" charset="0"/>
              </a:rPr>
              <a:t>Children in Utah were coming to Kindergarten unprepared to learn.</a:t>
            </a:r>
          </a:p>
          <a:p>
            <a:r>
              <a:rPr lang="en-US" sz="1900" dirty="0">
                <a:solidFill>
                  <a:sysClr val="windowText" lastClr="000000"/>
                </a:solidFill>
                <a:cs typeface="Arial" panose="020B0604020202020204" pitchFamily="34" charset="0"/>
              </a:rPr>
              <a:t>At the same time, parents had repeatedly signaled an unwillingness to send very young children to school.</a:t>
            </a:r>
          </a:p>
          <a:p>
            <a:r>
              <a:rPr lang="en-US" sz="1900" dirty="0">
                <a:solidFill>
                  <a:sysClr val="windowText" lastClr="000000"/>
                </a:solidFill>
                <a:cs typeface="Arial" panose="020B0604020202020204" pitchFamily="34" charset="0"/>
              </a:rPr>
              <a:t>Even if parents and caregivers had been willing to send their young children to school, in Utah’s rural areas, transportation presented a huge obstacle to overcome.</a:t>
            </a:r>
          </a:p>
          <a:p>
            <a:r>
              <a:rPr lang="en-US" sz="1900" dirty="0">
                <a:solidFill>
                  <a:sysClr val="windowText" lastClr="000000"/>
                </a:solidFill>
                <a:cs typeface="Arial" panose="020B0604020202020204" pitchFamily="34" charset="0"/>
              </a:rPr>
              <a:t>UPSTART was designed to solve these problems.</a:t>
            </a:r>
          </a:p>
          <a:p>
            <a:endParaRPr lang="en-US" sz="1800" dirty="0">
              <a:solidFill>
                <a:sysClr val="windowText" lastClr="000000"/>
              </a:solidFill>
            </a:endParaRPr>
          </a:p>
          <a:p>
            <a:endParaRPr lang="en-US" sz="1800" dirty="0">
              <a:solidFill>
                <a:sysClr val="windowText" lastClr="0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5AF0F8-7E93-324F-91EC-37F9BB2D5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7442" y="2180496"/>
            <a:ext cx="4403366" cy="2935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957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0C622-34BA-7843-A9CE-A6432BD402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What does the upstart program do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AC3C935-6DDA-5841-B8F9-45C7BD7D97A5}"/>
              </a:ext>
            </a:extLst>
          </p:cNvPr>
          <p:cNvSpPr/>
          <p:nvPr/>
        </p:nvSpPr>
        <p:spPr>
          <a:xfrm>
            <a:off x="581193" y="1906054"/>
            <a:ext cx="5073374" cy="25365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charset="2"/>
              <a:buChar char="§"/>
            </a:pPr>
            <a:r>
              <a:rPr lang="en-US" dirty="0"/>
              <a:t>In-home school-readiness program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charset="2"/>
              <a:buChar char="§"/>
            </a:pPr>
            <a:r>
              <a:rPr lang="en-US" dirty="0"/>
              <a:t>Individualized reading, math and science curriculum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charset="2"/>
              <a:buChar char="§"/>
            </a:pPr>
            <a:r>
              <a:rPr lang="en-US" dirty="0"/>
              <a:t>Partners with parents and caregivers</a:t>
            </a:r>
          </a:p>
          <a:p>
            <a:pPr marL="285750" indent="-285750">
              <a:lnSpc>
                <a:spcPct val="150000"/>
              </a:lnSpc>
              <a:buClr>
                <a:srgbClr val="0070C0"/>
              </a:buClr>
              <a:buFont typeface="Wingdings" charset="2"/>
              <a:buChar char="§"/>
            </a:pPr>
            <a:r>
              <a:rPr lang="en-US" dirty="0"/>
              <a:t>Provides Computers and Internet to eligible homes without them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CC6FE3A-8B46-CA46-A866-0101E7FB749D}"/>
              </a:ext>
            </a:extLst>
          </p:cNvPr>
          <p:cNvSpPr/>
          <p:nvPr/>
        </p:nvSpPr>
        <p:spPr>
          <a:xfrm>
            <a:off x="548333" y="4408405"/>
            <a:ext cx="451765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Clr>
                <a:srgbClr val="0070C0"/>
              </a:buClr>
              <a:buFont typeface="Wingdings" charset="2"/>
              <a:buChar char="§"/>
            </a:pPr>
            <a:r>
              <a:rPr lang="en-US" dirty="0"/>
              <a:t>About 45,000 Utah children have participated in UPSTART</a:t>
            </a:r>
          </a:p>
          <a:p>
            <a:pPr marL="285750" indent="-285750">
              <a:buClr>
                <a:srgbClr val="0070C0"/>
              </a:buClr>
              <a:buFont typeface="Wingdings" charset="2"/>
              <a:buChar char="§"/>
            </a:pPr>
            <a:r>
              <a:rPr lang="en-US" dirty="0"/>
              <a:t>More than 60% from low-income and Spanish-speaking homes.</a:t>
            </a:r>
          </a:p>
          <a:p>
            <a:pPr marL="285750" indent="-285750">
              <a:buClr>
                <a:srgbClr val="0070C0"/>
              </a:buClr>
              <a:buFont typeface="Wingdings" charset="2"/>
              <a:buChar char="§"/>
            </a:pPr>
            <a:r>
              <a:rPr lang="en-US" dirty="0"/>
              <a:t>More than 14,000 children will participate in UPSTART, which is nearly 30% of all four-year-olds in Utah. 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7F187E3-2711-DF47-91C8-F12B420FE209}"/>
              </a:ext>
            </a:extLst>
          </p:cNvPr>
          <p:cNvGrpSpPr/>
          <p:nvPr/>
        </p:nvGrpSpPr>
        <p:grpSpPr>
          <a:xfrm>
            <a:off x="5373574" y="2095240"/>
            <a:ext cx="6040660" cy="3927187"/>
            <a:chOff x="1238194" y="1371600"/>
            <a:chExt cx="6747262" cy="4386566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9A6A34B-A9EB-FD4A-975D-3EB16774F1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109358" y="4914643"/>
              <a:ext cx="2805052" cy="312232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826AA37-9C52-8443-BDE9-483DA7435CD5}"/>
                </a:ext>
              </a:extLst>
            </p:cNvPr>
            <p:cNvGrpSpPr/>
            <p:nvPr/>
          </p:nvGrpSpPr>
          <p:grpSpPr>
            <a:xfrm>
              <a:off x="1238194" y="1371600"/>
              <a:ext cx="6747262" cy="3436593"/>
              <a:chOff x="585107" y="1973607"/>
              <a:chExt cx="8190596" cy="4171728"/>
            </a:xfrm>
          </p:grpSpPr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08C14EF1-3120-2C4B-A680-706E768EFA2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21089"/>
              <a:stretch/>
            </p:blipFill>
            <p:spPr>
              <a:xfrm>
                <a:off x="585107" y="2000250"/>
                <a:ext cx="4053840" cy="4011878"/>
              </a:xfrm>
              <a:prstGeom prst="rect">
                <a:avLst/>
              </a:prstGeom>
            </p:spPr>
          </p:pic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3F36861D-B065-204F-A150-F9A06AFC471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b="7271"/>
              <a:stretch/>
            </p:blipFill>
            <p:spPr>
              <a:xfrm>
                <a:off x="4807207" y="1973607"/>
                <a:ext cx="3968496" cy="4171728"/>
              </a:xfrm>
              <a:prstGeom prst="rect">
                <a:avLst/>
              </a:prstGeom>
            </p:spPr>
          </p:pic>
        </p:grp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B7B5942-785E-BC45-92A4-95D3BCABEFB6}"/>
                </a:ext>
              </a:extLst>
            </p:cNvPr>
            <p:cNvSpPr txBox="1"/>
            <p:nvPr/>
          </p:nvSpPr>
          <p:spPr>
            <a:xfrm>
              <a:off x="1429880" y="5481167"/>
              <a:ext cx="62842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*Total potential scores were lower than previous years because of a testing scale change.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7202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7D155-F4A9-FE44-818D-66B3A9A61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60D542-EA25-EA46-AD5D-F6669C613C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United States Census Bureau. "Income, Poverty and Health Insurance Coverage in the United States: 2011." United States Census Bureau. Accessed February 18, 2018. .</a:t>
            </a:r>
          </a:p>
          <a:p>
            <a:r>
              <a:rPr lang="en-US" dirty="0"/>
              <a:t>Save Our Schools, Inc. "Poverty; The Effect on the Whole Child." Save Our Schools March. Accessed March 1, 2018, http://</a:t>
            </a:r>
            <a:r>
              <a:rPr lang="en-US" dirty="0" err="1"/>
              <a:t>saveourschoolsmarch.org</a:t>
            </a:r>
            <a:r>
              <a:rPr lang="en-US" dirty="0"/>
              <a:t>/issues/poverty-and-the-effect-on-education/poverty-the-effect-on-the-whole-child/.</a:t>
            </a:r>
          </a:p>
          <a:p>
            <a:r>
              <a:rPr lang="en-US" dirty="0" err="1"/>
              <a:t>Waterford.org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93009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{812DD878-F504-784A-98C2-5B9340FFAC41}tf10001123</Template>
  <TotalTime>23</TotalTime>
  <Words>372</Words>
  <Application>Microsoft Macintosh PowerPoint</Application>
  <PresentationFormat>Widescreen</PresentationFormat>
  <Paragraphs>33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Gill Sans MT</vt:lpstr>
      <vt:lpstr>Wingdings</vt:lpstr>
      <vt:lpstr>Wingdings 2</vt:lpstr>
      <vt:lpstr>Dividend</vt:lpstr>
      <vt:lpstr>Low-income/Minority  children and Education </vt:lpstr>
      <vt:lpstr>Why it’s a problem</vt:lpstr>
      <vt:lpstr>How can we solve this problem</vt:lpstr>
      <vt:lpstr>UPSTART Program</vt:lpstr>
      <vt:lpstr>What Is the upstart program</vt:lpstr>
      <vt:lpstr>What does the upstart program do </vt:lpstr>
      <vt:lpstr>Sources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Low-income/Minority  children and Education </dc:title>
  <dc:creator>Marc De La Cruz</dc:creator>
  <cp:lastModifiedBy>Marc De La Cruz</cp:lastModifiedBy>
  <cp:revision>3</cp:revision>
  <dcterms:created xsi:type="dcterms:W3CDTF">2018-04-09T04:27:25Z</dcterms:created>
  <dcterms:modified xsi:type="dcterms:W3CDTF">2018-04-09T04:50:52Z</dcterms:modified>
</cp:coreProperties>
</file>

<file path=docProps/thumbnail.jpeg>
</file>